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6858000" cx="12192000"/>
  <p:notesSz cx="6858000" cy="1857375"/>
  <p:embeddedFontLst>
    <p:embeddedFont>
      <p:font typeface="Lexend ExtraBold"/>
      <p:bold r:id="rId18"/>
    </p:embeddedFont>
    <p:embeddedFont>
      <p:font typeface="Lexend SemiBold"/>
      <p:regular r:id="rId19"/>
      <p:bold r:id="rId20"/>
    </p:embeddedFont>
    <p:embeddedFont>
      <p:font typeface="Roboto"/>
      <p:regular r:id="rId21"/>
      <p:bold r:id="rId22"/>
      <p:italic r:id="rId23"/>
      <p:boldItalic r:id="rId24"/>
    </p:embeddedFont>
    <p:embeddedFont>
      <p:font typeface="IBM Plex Mono SemiBold"/>
      <p:regular r:id="rId25"/>
      <p:bold r:id="rId26"/>
      <p:italic r:id="rId27"/>
      <p:boldItalic r:id="rId28"/>
    </p:embeddedFont>
    <p:embeddedFont>
      <p:font typeface="Lexend Medium"/>
      <p:regular r:id="rId29"/>
      <p:bold r:id="rId30"/>
    </p:embeddedFont>
    <p:embeddedFont>
      <p:font typeface="Lexend"/>
      <p:regular r:id="rId31"/>
      <p:bold r:id="rId32"/>
    </p:embeddedFont>
    <p:embeddedFont>
      <p:font typeface="Lexend Black"/>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exendSemiBold-bold.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BMPlexMonoSemiBold-bold.fntdata"/><Relationship Id="rId25" Type="http://schemas.openxmlformats.org/officeDocument/2006/relationships/font" Target="fonts/IBMPlexMonoSemiBold-regular.fntdata"/><Relationship Id="rId28" Type="http://schemas.openxmlformats.org/officeDocument/2006/relationships/font" Target="fonts/IBMPlexMonoSemiBold-boldItalic.fntdata"/><Relationship Id="rId27" Type="http://schemas.openxmlformats.org/officeDocument/2006/relationships/font" Target="fonts/IBMPlexMonoSemi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exendMedium-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exend-regular.fntdata"/><Relationship Id="rId30" Type="http://schemas.openxmlformats.org/officeDocument/2006/relationships/font" Target="fonts/LexendMedium-bold.fntdata"/><Relationship Id="rId11" Type="http://schemas.openxmlformats.org/officeDocument/2006/relationships/slide" Target="slides/slide6.xml"/><Relationship Id="rId33" Type="http://schemas.openxmlformats.org/officeDocument/2006/relationships/font" Target="fonts/LexendBlack-bold.fntdata"/><Relationship Id="rId10" Type="http://schemas.openxmlformats.org/officeDocument/2006/relationships/slide" Target="slides/slide5.xml"/><Relationship Id="rId32" Type="http://schemas.openxmlformats.org/officeDocument/2006/relationships/font" Target="fonts/Lexend-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LexendSemiBold-regular.fntdata"/><Relationship Id="rId18" Type="http://schemas.openxmlformats.org/officeDocument/2006/relationships/font" Target="fonts/LexendExtraBold-bold.fntdata"/></Relationships>
</file>

<file path=ppt/media/image1.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 name="Google Shape;8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4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9" name="Google Shape;8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 name="Google Shape;9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 name="Google Shape;10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 name="Google Shape;114;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showMasterSp="0">
  <p:cSld name="1_Blank">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marR="0" rtl="0" algn="ctr">
              <a:lnSpc>
                <a:spcPct val="90000"/>
              </a:lnSpc>
              <a:spcBef>
                <a:spcPts val="0"/>
              </a:spcBef>
              <a:spcAft>
                <a:spcPts val="0"/>
              </a:spcAft>
              <a:buClr>
                <a:srgbClr val="005493"/>
              </a:buClr>
              <a:buSzPts val="4800"/>
              <a:buFont typeface="IBM Plex Mono SemiBold"/>
              <a:buNone/>
              <a:defRPr b="0" i="0" sz="4800" u="none" cap="none" strike="noStrike">
                <a:solidFill>
                  <a:srgbClr val="005493"/>
                </a:solidFill>
                <a:latin typeface="IBM Plex Mono SemiBold"/>
                <a:ea typeface="IBM Plex Mono SemiBold"/>
                <a:cs typeface="IBM Plex Mono SemiBold"/>
                <a:sym typeface="IBM Plex Mono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1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8" name="Google Shape;58;p1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marR="0" rtl="0" algn="l">
              <a:lnSpc>
                <a:spcPct val="90000"/>
              </a:lnSpc>
              <a:spcBef>
                <a:spcPts val="1000"/>
              </a:spcBef>
              <a:spcAft>
                <a:spcPts val="0"/>
              </a:spcAft>
              <a:buClr>
                <a:schemeClr val="dk1"/>
              </a:buClr>
              <a:buSzPts val="3200"/>
              <a:buFont typeface="Arial"/>
              <a:buChar char="•"/>
              <a:defRPr sz="3200">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9" name="Google Shape;59;p1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0" name="Google Shape;60;p1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1" name="Google Shape;61;p1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1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sp>
        <p:nvSpPr>
          <p:cNvPr id="64" name="Google Shape;64;p1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5" name="Google Shape;65;p12"/>
          <p:cNvSpPr/>
          <p:nvPr>
            <p:ph idx="2" type="pic"/>
          </p:nvPr>
        </p:nvSpPr>
        <p:spPr>
          <a:xfrm>
            <a:off x="5183188" y="987425"/>
            <a:ext cx="6172200" cy="4873625"/>
          </a:xfrm>
          <a:prstGeom prst="rect">
            <a:avLst/>
          </a:prstGeom>
          <a:noFill/>
          <a:ln>
            <a:noFill/>
          </a:ln>
        </p:spPr>
      </p:sp>
      <p:sp>
        <p:nvSpPr>
          <p:cNvPr id="66" name="Google Shape;66;p1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7" name="Google Shape;67;p12"/>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8" name="Google Shape;68;p1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1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0" name="Shape 70"/>
        <p:cNvGrpSpPr/>
        <p:nvPr/>
      </p:nvGrpSpPr>
      <p:grpSpPr>
        <a:xfrm>
          <a:off x="0" y="0"/>
          <a:ext cx="0" cy="0"/>
          <a:chOff x="0" y="0"/>
          <a:chExt cx="0" cy="0"/>
        </a:xfrm>
      </p:grpSpPr>
      <p:sp>
        <p:nvSpPr>
          <p:cNvPr id="71" name="Google Shape;71;p13"/>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2" name="Google Shape;72;p1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3" name="Google Shape;73;p1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4" name="Google Shape;74;p1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5" name="Google Shape;75;p1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14"/>
          <p:cNvSpPr txBox="1"/>
          <p:nvPr>
            <p:ph type="title"/>
          </p:nvPr>
        </p:nvSpPr>
        <p:spPr>
          <a:xfrm rot="5400000">
            <a:off x="7133431" y="1956594"/>
            <a:ext cx="5811838" cy="2628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8" name="Google Shape;78;p1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9" name="Google Shape;79;p1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0" name="Google Shape;80;p1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1" name="Google Shape;81;p1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 name="Shape 14"/>
        <p:cNvGrpSpPr/>
        <p:nvPr/>
      </p:nvGrpSpPr>
      <p:grpSpPr>
        <a:xfrm>
          <a:off x="0" y="0"/>
          <a:ext cx="0" cy="0"/>
          <a:chOff x="0" y="0"/>
          <a:chExt cx="0" cy="0"/>
        </a:xfrm>
      </p:grpSpPr>
      <p:sp>
        <p:nvSpPr>
          <p:cNvPr id="15" name="Google Shape;15;p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8" name="Google Shape;18;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9pPr>
          </a:lstStyle>
          <a:p/>
        </p:txBody>
      </p:sp>
      <p:sp>
        <p:nvSpPr>
          <p:cNvPr id="19" name="Google Shape;19;p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 name="Google Shape;20;p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Vertical Title and Text">
  <p:cSld name="1_Vertical Title and Text">
    <p:spTree>
      <p:nvGrpSpPr>
        <p:cNvPr id="22" name="Shape 22"/>
        <p:cNvGrpSpPr/>
        <p:nvPr/>
      </p:nvGrpSpPr>
      <p:grpSpPr>
        <a:xfrm>
          <a:off x="0" y="0"/>
          <a:ext cx="0" cy="0"/>
          <a:chOff x="0" y="0"/>
          <a:chExt cx="0" cy="0"/>
        </a:xfrm>
      </p:grpSpPr>
      <p:sp>
        <p:nvSpPr>
          <p:cNvPr id="23" name="Google Shape;23;p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4" name="Google Shape;24;p5"/>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6"/>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7" name="Google Shape;27;p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8" name="Google Shape;28;p6"/>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9" name="Google Shape;29;p6"/>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0" name="Google Shape;30;p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7"/>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3" name="Google Shape;33;p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4" name="Google Shape;34;p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5" name="Google Shape;35;p7"/>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7"/>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8"/>
          <p:cNvSpPr txBox="1"/>
          <p:nvPr>
            <p:ph type="title"/>
          </p:nvPr>
        </p:nvSpPr>
        <p:spPr>
          <a:xfrm>
            <a:off x="839788"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0" name="Google Shape;40;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1" name="Google Shape;41;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Google Shape;42;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3" name="Google Shape;43;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4" name="Google Shape;44;p8"/>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8"/>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6" name="Google Shape;46;p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9"/>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9" name="Google Shape;49;p9"/>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0" name="Google Shape;50;p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1" name="Google Shape;51;p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0"/>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10"/>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5" name="Google Shape;55;p1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600" u="none" cap="none" strike="noStrike">
                <a:solidFill>
                  <a:srgbClr val="1C7DDB"/>
                </a:solidFill>
                <a:latin typeface="Arial"/>
                <a:ea typeface="Arial"/>
                <a:cs typeface="Arial"/>
                <a:sym typeface="Arial"/>
              </a:defRPr>
            </a:lvl1pPr>
            <a:lvl2pPr indent="0" lvl="1" marL="0" marR="0" rtl="0" algn="r">
              <a:spcBef>
                <a:spcPts val="0"/>
              </a:spcBef>
              <a:buNone/>
              <a:defRPr b="0" i="0" sz="1600" u="none" cap="none" strike="noStrike">
                <a:solidFill>
                  <a:srgbClr val="1C7DDB"/>
                </a:solidFill>
                <a:latin typeface="Arial"/>
                <a:ea typeface="Arial"/>
                <a:cs typeface="Arial"/>
                <a:sym typeface="Arial"/>
              </a:defRPr>
            </a:lvl2pPr>
            <a:lvl3pPr indent="0" lvl="2" marL="0" marR="0" rtl="0" algn="r">
              <a:spcBef>
                <a:spcPts val="0"/>
              </a:spcBef>
              <a:buNone/>
              <a:defRPr b="0" i="0" sz="1600" u="none" cap="none" strike="noStrike">
                <a:solidFill>
                  <a:srgbClr val="1C7DDB"/>
                </a:solidFill>
                <a:latin typeface="Arial"/>
                <a:ea typeface="Arial"/>
                <a:cs typeface="Arial"/>
                <a:sym typeface="Arial"/>
              </a:defRPr>
            </a:lvl3pPr>
            <a:lvl4pPr indent="0" lvl="3" marL="0" marR="0" rtl="0" algn="r">
              <a:spcBef>
                <a:spcPts val="0"/>
              </a:spcBef>
              <a:buNone/>
              <a:defRPr b="0" i="0" sz="1600" u="none" cap="none" strike="noStrike">
                <a:solidFill>
                  <a:srgbClr val="1C7DDB"/>
                </a:solidFill>
                <a:latin typeface="Arial"/>
                <a:ea typeface="Arial"/>
                <a:cs typeface="Arial"/>
                <a:sym typeface="Arial"/>
              </a:defRPr>
            </a:lvl4pPr>
            <a:lvl5pPr indent="0" lvl="4" marL="0" marR="0" rtl="0" algn="r">
              <a:spcBef>
                <a:spcPts val="0"/>
              </a:spcBef>
              <a:buNone/>
              <a:defRPr b="0" i="0" sz="1600" u="none" cap="none" strike="noStrike">
                <a:solidFill>
                  <a:srgbClr val="1C7DDB"/>
                </a:solidFill>
                <a:latin typeface="Arial"/>
                <a:ea typeface="Arial"/>
                <a:cs typeface="Arial"/>
                <a:sym typeface="Arial"/>
              </a:defRPr>
            </a:lvl5pPr>
            <a:lvl6pPr indent="0" lvl="5" marL="0" marR="0" rtl="0" algn="r">
              <a:spcBef>
                <a:spcPts val="0"/>
              </a:spcBef>
              <a:buNone/>
              <a:defRPr b="0" i="0" sz="1600" u="none" cap="none" strike="noStrike">
                <a:solidFill>
                  <a:srgbClr val="1C7DDB"/>
                </a:solidFill>
                <a:latin typeface="Arial"/>
                <a:ea typeface="Arial"/>
                <a:cs typeface="Arial"/>
                <a:sym typeface="Arial"/>
              </a:defRPr>
            </a:lvl6pPr>
            <a:lvl7pPr indent="0" lvl="6" marL="0" marR="0" rtl="0" algn="r">
              <a:spcBef>
                <a:spcPts val="0"/>
              </a:spcBef>
              <a:buNone/>
              <a:defRPr b="0" i="0" sz="1600" u="none" cap="none" strike="noStrike">
                <a:solidFill>
                  <a:srgbClr val="1C7DDB"/>
                </a:solidFill>
                <a:latin typeface="Arial"/>
                <a:ea typeface="Arial"/>
                <a:cs typeface="Arial"/>
                <a:sym typeface="Arial"/>
              </a:defRPr>
            </a:lvl7pPr>
            <a:lvl8pPr indent="0" lvl="7" marL="0" marR="0" rtl="0" algn="r">
              <a:spcBef>
                <a:spcPts val="0"/>
              </a:spcBef>
              <a:buNone/>
              <a:defRPr b="0" i="0" sz="1600" u="none" cap="none" strike="noStrike">
                <a:solidFill>
                  <a:srgbClr val="1C7DDB"/>
                </a:solidFill>
                <a:latin typeface="Arial"/>
                <a:ea typeface="Arial"/>
                <a:cs typeface="Arial"/>
                <a:sym typeface="Arial"/>
              </a:defRPr>
            </a:lvl8pPr>
            <a:lvl9pPr indent="0" lvl="8" marL="0" marR="0" rtl="0" algn="r">
              <a:spcBef>
                <a:spcPts val="0"/>
              </a:spcBef>
              <a:buNone/>
              <a:defRPr b="0" i="0" sz="1600" u="none" cap="none" strike="noStrike">
                <a:solidFill>
                  <a:srgbClr val="1C7D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5"/>
          <p:cNvSpPr txBox="1"/>
          <p:nvPr/>
        </p:nvSpPr>
        <p:spPr>
          <a:xfrm>
            <a:off x="414375" y="4899575"/>
            <a:ext cx="6008400" cy="692700"/>
          </a:xfrm>
          <a:prstGeom prst="rect">
            <a:avLst/>
          </a:prstGeom>
          <a:noFill/>
          <a:ln>
            <a:noFill/>
          </a:ln>
          <a:effectLst>
            <a:outerShdw blurRad="57150" rotWithShape="0" algn="bl" dir="5400000" dist="19050">
              <a:srgbClr val="000000">
                <a:alpha val="50000"/>
              </a:srgbClr>
            </a:outerShdw>
          </a:effectLst>
        </p:spPr>
        <p:txBody>
          <a:bodyPr anchorCtr="0" anchor="t" bIns="45700" lIns="91425" spcFirstLastPara="1" rIns="91425" wrap="square" tIns="45700">
            <a:spAutoFit/>
          </a:bodyPr>
          <a:lstStyle/>
          <a:p>
            <a:pPr indent="0" lvl="0" marL="0" marR="0" rtl="0" algn="l">
              <a:spcBef>
                <a:spcPts val="0"/>
              </a:spcBef>
              <a:spcAft>
                <a:spcPts val="0"/>
              </a:spcAft>
              <a:buNone/>
            </a:pPr>
            <a:r>
              <a:rPr lang="en-US" sz="3900">
                <a:solidFill>
                  <a:schemeClr val="lt1"/>
                </a:solidFill>
                <a:latin typeface="Lexend ExtraBold"/>
                <a:ea typeface="Lexend ExtraBold"/>
                <a:cs typeface="Lexend ExtraBold"/>
                <a:sym typeface="Lexend ExtraBold"/>
              </a:rPr>
              <a:t>S&amp;P 500 Analysis</a:t>
            </a:r>
            <a:endParaRPr sz="3900">
              <a:solidFill>
                <a:schemeClr val="lt1"/>
              </a:solidFill>
              <a:latin typeface="Lexend ExtraBold"/>
              <a:ea typeface="Lexend ExtraBold"/>
              <a:cs typeface="Lexend ExtraBold"/>
              <a:sym typeface="Lexend ExtraBold"/>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2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0" name="Google Shape;160;p2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b="1" lang="en-US" sz="4000">
                <a:solidFill>
                  <a:srgbClr val="005493"/>
                </a:solidFill>
                <a:latin typeface="Lexend"/>
                <a:ea typeface="Lexend"/>
                <a:cs typeface="Lexend"/>
                <a:sym typeface="Lexend"/>
              </a:rPr>
              <a:t>Conclusion</a:t>
            </a:r>
            <a:endParaRPr b="1" sz="4000">
              <a:solidFill>
                <a:srgbClr val="005493"/>
              </a:solidFill>
              <a:latin typeface="Lexend"/>
              <a:ea typeface="Lexend"/>
              <a:cs typeface="Lexend"/>
              <a:sym typeface="Lexend"/>
            </a:endParaRPr>
          </a:p>
        </p:txBody>
      </p:sp>
      <p:sp>
        <p:nvSpPr>
          <p:cNvPr id="161" name="Google Shape;161;p24"/>
          <p:cNvSpPr txBox="1"/>
          <p:nvPr/>
        </p:nvSpPr>
        <p:spPr>
          <a:xfrm>
            <a:off x="1077400" y="1999375"/>
            <a:ext cx="9841500" cy="35709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Font typeface="Lexend Medium"/>
              <a:buChar char="●"/>
            </a:pPr>
            <a:r>
              <a:rPr lang="en-US" sz="2000">
                <a:solidFill>
                  <a:schemeClr val="dk1"/>
                </a:solidFill>
                <a:latin typeface="Lexend Medium"/>
                <a:ea typeface="Lexend Medium"/>
                <a:cs typeface="Lexend Medium"/>
                <a:sym typeface="Lexend Medium"/>
              </a:rPr>
              <a:t>Although monday did not have the most occurrences of negative return days, among the 20 worst days it had the most occurrences and also the greatest percentage loss.</a:t>
            </a:r>
            <a:endParaRPr sz="2000">
              <a:solidFill>
                <a:schemeClr val="dk1"/>
              </a:solidFill>
              <a:latin typeface="Lexend Medium"/>
              <a:ea typeface="Lexend Medium"/>
              <a:cs typeface="Lexend Medium"/>
              <a:sym typeface="Lexend Medium"/>
            </a:endParaRPr>
          </a:p>
          <a:p>
            <a:pPr indent="-355600" lvl="0" marL="457200" rtl="0" algn="l">
              <a:spcBef>
                <a:spcPts val="0"/>
              </a:spcBef>
              <a:spcAft>
                <a:spcPts val="0"/>
              </a:spcAft>
              <a:buClr>
                <a:schemeClr val="dk1"/>
              </a:buClr>
              <a:buSzPts val="2000"/>
              <a:buFont typeface="Lexend Medium"/>
              <a:buChar char="●"/>
            </a:pPr>
            <a:r>
              <a:rPr lang="en-US" sz="2000">
                <a:solidFill>
                  <a:schemeClr val="dk1"/>
                </a:solidFill>
                <a:latin typeface="Lexend Medium"/>
                <a:ea typeface="Lexend Medium"/>
                <a:cs typeface="Lexend Medium"/>
                <a:sym typeface="Lexend Medium"/>
              </a:rPr>
              <a:t>Out of the days observed 53% had positive returns, 46.3% had negative returns and 0.7% were neutral.</a:t>
            </a:r>
            <a:endParaRPr sz="2000">
              <a:solidFill>
                <a:schemeClr val="dk1"/>
              </a:solidFill>
              <a:latin typeface="Lexend Medium"/>
              <a:ea typeface="Lexend Medium"/>
              <a:cs typeface="Lexend Medium"/>
              <a:sym typeface="Lexend Medium"/>
            </a:endParaRPr>
          </a:p>
          <a:p>
            <a:pPr indent="-355600" lvl="0" marL="457200" rtl="0" algn="l">
              <a:spcBef>
                <a:spcPts val="0"/>
              </a:spcBef>
              <a:spcAft>
                <a:spcPts val="0"/>
              </a:spcAft>
              <a:buClr>
                <a:schemeClr val="dk1"/>
              </a:buClr>
              <a:buSzPts val="2000"/>
              <a:buFont typeface="Lexend Medium"/>
              <a:buChar char="●"/>
            </a:pPr>
            <a:r>
              <a:rPr lang="en-US" sz="2000">
                <a:solidFill>
                  <a:schemeClr val="dk1"/>
                </a:solidFill>
                <a:latin typeface="Lexend Medium"/>
                <a:ea typeface="Lexend Medium"/>
                <a:cs typeface="Lexend Medium"/>
                <a:sym typeface="Lexend Medium"/>
              </a:rPr>
              <a:t>Thursday had most of the positive return days while Tuesday had most of the negative return days.</a:t>
            </a:r>
            <a:endParaRPr sz="2000">
              <a:solidFill>
                <a:schemeClr val="dk1"/>
              </a:solidFill>
              <a:latin typeface="Lexend Medium"/>
              <a:ea typeface="Lexend Medium"/>
              <a:cs typeface="Lexend Medium"/>
              <a:sym typeface="Lexend Medium"/>
            </a:endParaRPr>
          </a:p>
          <a:p>
            <a:pPr indent="-355600" lvl="0" marL="457200" rtl="0" algn="l">
              <a:spcBef>
                <a:spcPts val="0"/>
              </a:spcBef>
              <a:spcAft>
                <a:spcPts val="0"/>
              </a:spcAft>
              <a:buClr>
                <a:schemeClr val="dk1"/>
              </a:buClr>
              <a:buSzPts val="2000"/>
              <a:buFont typeface="Lexend Medium"/>
              <a:buChar char="●"/>
            </a:pPr>
            <a:r>
              <a:rPr lang="en-US" sz="2000">
                <a:solidFill>
                  <a:schemeClr val="dk1"/>
                </a:solidFill>
                <a:latin typeface="Lexend Medium"/>
                <a:ea typeface="Lexend Medium"/>
                <a:cs typeface="Lexend Medium"/>
                <a:sym typeface="Lexend Medium"/>
              </a:rPr>
              <a:t>August had most of the positive return days while May had most of the negative return days.</a:t>
            </a:r>
            <a:endParaRPr sz="2000">
              <a:solidFill>
                <a:schemeClr val="dk1"/>
              </a:solidFill>
              <a:latin typeface="Lexend Medium"/>
              <a:ea typeface="Lexend Medium"/>
              <a:cs typeface="Lexend Medium"/>
              <a:sym typeface="Lexend Medium"/>
            </a:endParaRPr>
          </a:p>
          <a:p>
            <a:pPr indent="-355600" lvl="0" marL="457200" rtl="0" algn="l">
              <a:spcBef>
                <a:spcPts val="0"/>
              </a:spcBef>
              <a:spcAft>
                <a:spcPts val="0"/>
              </a:spcAft>
              <a:buClr>
                <a:schemeClr val="dk1"/>
              </a:buClr>
              <a:buSzPts val="2000"/>
              <a:buFont typeface="Lexend Medium"/>
              <a:buChar char="●"/>
            </a:pPr>
            <a:r>
              <a:rPr lang="en-US" sz="2000">
                <a:solidFill>
                  <a:schemeClr val="dk1"/>
                </a:solidFill>
                <a:latin typeface="Lexend Medium"/>
                <a:ea typeface="Lexend Medium"/>
                <a:cs typeface="Lexend Medium"/>
                <a:sym typeface="Lexend Medium"/>
              </a:rPr>
              <a:t>The S&amp;P 500 proved to be a great index for investments since it has grown since the year 2000.</a:t>
            </a:r>
            <a:endParaRPr sz="2000">
              <a:solidFill>
                <a:schemeClr val="dk1"/>
              </a:solidFill>
              <a:latin typeface="Lexend Medium"/>
              <a:ea typeface="Lexend Medium"/>
              <a:cs typeface="Lexend Medium"/>
              <a:sym typeface="Lexend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5" name="Shape 165"/>
        <p:cNvGrpSpPr/>
        <p:nvPr/>
      </p:nvGrpSpPr>
      <p:grpSpPr>
        <a:xfrm>
          <a:off x="0" y="0"/>
          <a:ext cx="0" cy="0"/>
          <a:chOff x="0" y="0"/>
          <a:chExt cx="0" cy="0"/>
        </a:xfrm>
      </p:grpSpPr>
      <p:sp>
        <p:nvSpPr>
          <p:cNvPr id="166" name="Google Shape;166;p2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7" name="Google Shape;167;p2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b="1" lang="en-US" sz="4000">
                <a:solidFill>
                  <a:srgbClr val="005493"/>
                </a:solidFill>
                <a:latin typeface="Lexend"/>
                <a:ea typeface="Lexend"/>
                <a:cs typeface="Lexend"/>
                <a:sym typeface="Lexend"/>
              </a:rPr>
              <a:t>Appendix</a:t>
            </a:r>
            <a:endParaRPr b="1">
              <a:solidFill>
                <a:srgbClr val="005493"/>
              </a:solidFill>
              <a:latin typeface="Lexend"/>
              <a:ea typeface="Lexend"/>
              <a:cs typeface="Lexend"/>
              <a:sym typeface="Lexend"/>
            </a:endParaRPr>
          </a:p>
        </p:txBody>
      </p:sp>
      <p:sp>
        <p:nvSpPr>
          <p:cNvPr id="168" name="Google Shape;168;p25"/>
          <p:cNvSpPr txBox="1"/>
          <p:nvPr/>
        </p:nvSpPr>
        <p:spPr>
          <a:xfrm>
            <a:off x="859850" y="1823275"/>
            <a:ext cx="8308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Lexend Medium"/>
                <a:ea typeface="Lexend Medium"/>
                <a:cs typeface="Lexend Medium"/>
                <a:sym typeface="Lexend Medium"/>
              </a:rPr>
              <a:t>The notebook with all the project code can be found on Github:</a:t>
            </a:r>
            <a:endParaRPr sz="2000">
              <a:latin typeface="Lexend Medium"/>
              <a:ea typeface="Lexend Medium"/>
              <a:cs typeface="Lexend Medium"/>
              <a:sym typeface="Lexend Medium"/>
            </a:endParaRPr>
          </a:p>
          <a:p>
            <a:pPr indent="0" lvl="0" marL="0" rtl="0" algn="l">
              <a:spcBef>
                <a:spcPts val="0"/>
              </a:spcBef>
              <a:spcAft>
                <a:spcPts val="0"/>
              </a:spcAft>
              <a:buNone/>
            </a:pPr>
            <a:r>
              <a:rPr lang="en-US" sz="2000">
                <a:latin typeface="Roboto"/>
                <a:ea typeface="Roboto"/>
                <a:cs typeface="Roboto"/>
                <a:sym typeface="Roboto"/>
              </a:rPr>
              <a:t>https://github.com/awesomegab/S-P500_Analysis</a:t>
            </a:r>
            <a:endParaRPr sz="2000">
              <a:latin typeface="Roboto"/>
              <a:ea typeface="Roboto"/>
              <a:cs typeface="Roboto"/>
              <a:sym typeface="Roboto"/>
            </a:endParaRPr>
          </a:p>
        </p:txBody>
      </p:sp>
      <p:sp>
        <p:nvSpPr>
          <p:cNvPr id="169" name="Google Shape;169;p25"/>
          <p:cNvSpPr txBox="1"/>
          <p:nvPr/>
        </p:nvSpPr>
        <p:spPr>
          <a:xfrm>
            <a:off x="911625" y="2936400"/>
            <a:ext cx="5967000" cy="7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Lexend Medium"/>
                <a:ea typeface="Lexend Medium"/>
                <a:cs typeface="Lexend Medium"/>
                <a:sym typeface="Lexend Medium"/>
              </a:rPr>
              <a:t>LinkedIn:</a:t>
            </a:r>
            <a:endParaRPr sz="2000">
              <a:latin typeface="Lexend Medium"/>
              <a:ea typeface="Lexend Medium"/>
              <a:cs typeface="Lexend Medium"/>
              <a:sym typeface="Lexend Medium"/>
            </a:endParaRPr>
          </a:p>
          <a:p>
            <a:pPr indent="0" lvl="0" marL="0" rtl="0" algn="l">
              <a:spcBef>
                <a:spcPts val="0"/>
              </a:spcBef>
              <a:spcAft>
                <a:spcPts val="0"/>
              </a:spcAft>
              <a:buNone/>
            </a:pPr>
            <a:r>
              <a:rPr lang="en-US" sz="1950">
                <a:solidFill>
                  <a:schemeClr val="dk1"/>
                </a:solidFill>
                <a:highlight>
                  <a:srgbClr val="FFFFFF"/>
                </a:highlight>
                <a:latin typeface="Roboto"/>
                <a:ea typeface="Roboto"/>
                <a:cs typeface="Roboto"/>
                <a:sym typeface="Roboto"/>
              </a:rPr>
              <a:t>www.linkedin.com/in/gabriel-melo-72ba8524a</a:t>
            </a:r>
            <a:endParaRPr sz="2900">
              <a:latin typeface="Lexend Medium"/>
              <a:ea typeface="Lexend Medium"/>
              <a:cs typeface="Lexend Medium"/>
              <a:sym typeface="Lexend Medium"/>
            </a:endParaRPr>
          </a:p>
        </p:txBody>
      </p:sp>
      <p:sp>
        <p:nvSpPr>
          <p:cNvPr id="170" name="Google Shape;170;p25"/>
          <p:cNvSpPr txBox="1"/>
          <p:nvPr/>
        </p:nvSpPr>
        <p:spPr>
          <a:xfrm>
            <a:off x="1004875" y="5055425"/>
            <a:ext cx="5967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Lexend Black"/>
                <a:ea typeface="Lexend Black"/>
                <a:cs typeface="Lexend Black"/>
                <a:sym typeface="Lexend Black"/>
              </a:rPr>
              <a:t>Gabriel Silva de Melo</a:t>
            </a:r>
            <a:endParaRPr sz="2000">
              <a:latin typeface="Lexend Black"/>
              <a:ea typeface="Lexend Black"/>
              <a:cs typeface="Lexend Black"/>
              <a:sym typeface="Lexend Blac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4" name="Shape 174"/>
        <p:cNvGrpSpPr/>
        <p:nvPr/>
      </p:nvGrpSpPr>
      <p:grpSpPr>
        <a:xfrm>
          <a:off x="0" y="0"/>
          <a:ext cx="0" cy="0"/>
          <a:chOff x="0" y="0"/>
          <a:chExt cx="0" cy="0"/>
        </a:xfrm>
      </p:grpSpPr>
      <p:sp>
        <p:nvSpPr>
          <p:cNvPr id="175" name="Google Shape;175;p26"/>
          <p:cNvSpPr txBox="1"/>
          <p:nvPr/>
        </p:nvSpPr>
        <p:spPr>
          <a:xfrm>
            <a:off x="486900" y="5024375"/>
            <a:ext cx="5967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lt1"/>
                </a:solidFill>
                <a:latin typeface="Lexend Black"/>
                <a:ea typeface="Lexend Black"/>
                <a:cs typeface="Lexend Black"/>
                <a:sym typeface="Lexend Black"/>
              </a:rPr>
              <a:t>Thank you!</a:t>
            </a:r>
            <a:endParaRPr sz="3000">
              <a:solidFill>
                <a:schemeClr val="lt1"/>
              </a:solidFill>
              <a:latin typeface="Lexend Black"/>
              <a:ea typeface="Lexend Black"/>
              <a:cs typeface="Lexend Black"/>
              <a:sym typeface="Lexend Black"/>
            </a:endParaRPr>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0" name="Shape 90"/>
        <p:cNvGrpSpPr/>
        <p:nvPr/>
      </p:nvGrpSpPr>
      <p:grpSpPr>
        <a:xfrm>
          <a:off x="0" y="0"/>
          <a:ext cx="0" cy="0"/>
          <a:chOff x="0" y="0"/>
          <a:chExt cx="0" cy="0"/>
        </a:xfrm>
      </p:grpSpPr>
      <p:sp>
        <p:nvSpPr>
          <p:cNvPr id="91" name="Google Shape;91;p1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92" name="Google Shape;92;p1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b="1" lang="en-US" sz="4000">
                <a:solidFill>
                  <a:srgbClr val="005493"/>
                </a:solidFill>
                <a:latin typeface="Lexend"/>
                <a:ea typeface="Lexend"/>
                <a:cs typeface="Lexend"/>
                <a:sym typeface="Lexend"/>
              </a:rPr>
              <a:t>Executive Summary</a:t>
            </a:r>
            <a:endParaRPr b="1" sz="4000">
              <a:solidFill>
                <a:srgbClr val="005493"/>
              </a:solidFill>
              <a:latin typeface="Lexend"/>
              <a:ea typeface="Lexend"/>
              <a:cs typeface="Lexend"/>
              <a:sym typeface="Lexend"/>
            </a:endParaRPr>
          </a:p>
        </p:txBody>
      </p:sp>
      <p:sp>
        <p:nvSpPr>
          <p:cNvPr id="93" name="Google Shape;93;p16"/>
          <p:cNvSpPr txBox="1"/>
          <p:nvPr/>
        </p:nvSpPr>
        <p:spPr>
          <a:xfrm>
            <a:off x="1222425" y="1844000"/>
            <a:ext cx="5967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Lexend SemiBold"/>
                <a:ea typeface="Lexend SemiBold"/>
                <a:cs typeface="Lexend SemiBold"/>
                <a:sym typeface="Lexend SemiBold"/>
              </a:rPr>
              <a:t>Summary of methodologies</a:t>
            </a:r>
            <a:endParaRPr sz="2000">
              <a:latin typeface="Lexend SemiBold"/>
              <a:ea typeface="Lexend SemiBold"/>
              <a:cs typeface="Lexend SemiBold"/>
              <a:sym typeface="Lexend SemiBold"/>
            </a:endParaRPr>
          </a:p>
        </p:txBody>
      </p:sp>
      <p:sp>
        <p:nvSpPr>
          <p:cNvPr id="94" name="Google Shape;94;p16"/>
          <p:cNvSpPr txBox="1"/>
          <p:nvPr/>
        </p:nvSpPr>
        <p:spPr>
          <a:xfrm>
            <a:off x="1222425" y="2336600"/>
            <a:ext cx="6412500" cy="1169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Lexend"/>
              <a:buChar char="●"/>
            </a:pPr>
            <a:r>
              <a:rPr b="1" lang="en-US" sz="1600">
                <a:latin typeface="Lexend"/>
                <a:ea typeface="Lexend"/>
                <a:cs typeface="Lexend"/>
                <a:sym typeface="Lexend"/>
              </a:rPr>
              <a:t>Data collection</a:t>
            </a:r>
            <a:r>
              <a:rPr lang="en-US" sz="1600">
                <a:latin typeface="Lexend"/>
                <a:ea typeface="Lexend"/>
                <a:cs typeface="Lexend"/>
                <a:sym typeface="Lexend"/>
              </a:rPr>
              <a:t> with Python yfinance module</a:t>
            </a:r>
            <a:endParaRPr sz="1600">
              <a:latin typeface="Lexend"/>
              <a:ea typeface="Lexend"/>
              <a:cs typeface="Lexend"/>
              <a:sym typeface="Lexend"/>
            </a:endParaRPr>
          </a:p>
          <a:p>
            <a:pPr indent="-330200" lvl="0" marL="457200" rtl="0" algn="l">
              <a:spcBef>
                <a:spcPts val="0"/>
              </a:spcBef>
              <a:spcAft>
                <a:spcPts val="0"/>
              </a:spcAft>
              <a:buSzPts val="1600"/>
              <a:buFont typeface="Lexend"/>
              <a:buChar char="●"/>
            </a:pPr>
            <a:r>
              <a:rPr b="1" lang="en-US" sz="1600">
                <a:latin typeface="Lexend"/>
                <a:ea typeface="Lexend"/>
                <a:cs typeface="Lexend"/>
                <a:sym typeface="Lexend"/>
              </a:rPr>
              <a:t>Data wrangling</a:t>
            </a:r>
            <a:r>
              <a:rPr lang="en-US" sz="1600">
                <a:latin typeface="Lexend"/>
                <a:ea typeface="Lexend"/>
                <a:cs typeface="Lexend"/>
                <a:sym typeface="Lexend"/>
              </a:rPr>
              <a:t> to transform data for better analysis</a:t>
            </a:r>
            <a:endParaRPr sz="1600">
              <a:latin typeface="Lexend"/>
              <a:ea typeface="Lexend"/>
              <a:cs typeface="Lexend"/>
              <a:sym typeface="Lexend"/>
            </a:endParaRPr>
          </a:p>
          <a:p>
            <a:pPr indent="-330200" lvl="0" marL="457200" rtl="0" algn="l">
              <a:spcBef>
                <a:spcPts val="0"/>
              </a:spcBef>
              <a:spcAft>
                <a:spcPts val="0"/>
              </a:spcAft>
              <a:buSzPts val="1600"/>
              <a:buFont typeface="Lexend"/>
              <a:buChar char="●"/>
            </a:pPr>
            <a:r>
              <a:rPr b="1" lang="en-US" sz="1600">
                <a:latin typeface="Lexend"/>
                <a:ea typeface="Lexend"/>
                <a:cs typeface="Lexend"/>
                <a:sym typeface="Lexend"/>
              </a:rPr>
              <a:t>Exploratory data analysis (EDA)</a:t>
            </a:r>
            <a:r>
              <a:rPr lang="en-US" sz="1600">
                <a:latin typeface="Lexend"/>
                <a:ea typeface="Lexend"/>
                <a:cs typeface="Lexend"/>
                <a:sym typeface="Lexend"/>
              </a:rPr>
              <a:t> using SQL and Pandas</a:t>
            </a:r>
            <a:endParaRPr sz="1600">
              <a:latin typeface="Lexend"/>
              <a:ea typeface="Lexend"/>
              <a:cs typeface="Lexend"/>
              <a:sym typeface="Lexend"/>
            </a:endParaRPr>
          </a:p>
          <a:p>
            <a:pPr indent="-330200" lvl="0" marL="457200" rtl="0" algn="l">
              <a:spcBef>
                <a:spcPts val="0"/>
              </a:spcBef>
              <a:spcAft>
                <a:spcPts val="0"/>
              </a:spcAft>
              <a:buSzPts val="1600"/>
              <a:buFont typeface="Lexend"/>
              <a:buChar char="●"/>
            </a:pPr>
            <a:r>
              <a:rPr b="1" lang="en-US" sz="1600">
                <a:latin typeface="Lexend"/>
                <a:ea typeface="Lexend"/>
                <a:cs typeface="Lexend"/>
                <a:sym typeface="Lexend"/>
              </a:rPr>
              <a:t>Data visualization</a:t>
            </a:r>
            <a:r>
              <a:rPr lang="en-US" sz="1600">
                <a:latin typeface="Lexend"/>
                <a:ea typeface="Lexend"/>
                <a:cs typeface="Lexend"/>
                <a:sym typeface="Lexend"/>
              </a:rPr>
              <a:t> with plots and charts</a:t>
            </a:r>
            <a:endParaRPr sz="1600">
              <a:latin typeface="Lexend"/>
              <a:ea typeface="Lexend"/>
              <a:cs typeface="Lexend"/>
              <a:sym typeface="Lexend"/>
            </a:endParaRPr>
          </a:p>
        </p:txBody>
      </p:sp>
      <p:sp>
        <p:nvSpPr>
          <p:cNvPr id="95" name="Google Shape;95;p16"/>
          <p:cNvSpPr txBox="1"/>
          <p:nvPr/>
        </p:nvSpPr>
        <p:spPr>
          <a:xfrm>
            <a:off x="1222425" y="3978050"/>
            <a:ext cx="5967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Lexend SemiBold"/>
                <a:ea typeface="Lexend SemiBold"/>
                <a:cs typeface="Lexend SemiBold"/>
                <a:sym typeface="Lexend SemiBold"/>
              </a:rPr>
              <a:t>What I’ve found</a:t>
            </a:r>
            <a:endParaRPr sz="2000">
              <a:latin typeface="Lexend SemiBold"/>
              <a:ea typeface="Lexend SemiBold"/>
              <a:cs typeface="Lexend SemiBold"/>
              <a:sym typeface="Lexend SemiBold"/>
            </a:endParaRPr>
          </a:p>
        </p:txBody>
      </p:sp>
      <p:sp>
        <p:nvSpPr>
          <p:cNvPr id="96" name="Google Shape;96;p16"/>
          <p:cNvSpPr txBox="1"/>
          <p:nvPr/>
        </p:nvSpPr>
        <p:spPr>
          <a:xfrm>
            <a:off x="1222425" y="4599625"/>
            <a:ext cx="6588600" cy="16623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Lexend"/>
              <a:buChar char="●"/>
            </a:pPr>
            <a:r>
              <a:rPr lang="en-US" sz="1600">
                <a:latin typeface="Lexend"/>
                <a:ea typeface="Lexend"/>
                <a:cs typeface="Lexend"/>
                <a:sym typeface="Lexend"/>
              </a:rPr>
              <a:t>Amount of positive and negative return days</a:t>
            </a:r>
            <a:endParaRPr sz="1600">
              <a:latin typeface="Lexend"/>
              <a:ea typeface="Lexend"/>
              <a:cs typeface="Lexend"/>
              <a:sym typeface="Lexend"/>
            </a:endParaRPr>
          </a:p>
          <a:p>
            <a:pPr indent="-330200" lvl="0" marL="457200" rtl="0" algn="l">
              <a:spcBef>
                <a:spcPts val="0"/>
              </a:spcBef>
              <a:spcAft>
                <a:spcPts val="0"/>
              </a:spcAft>
              <a:buSzPts val="1600"/>
              <a:buFont typeface="Lexend"/>
              <a:buChar char="●"/>
            </a:pPr>
            <a:r>
              <a:rPr lang="en-US" sz="1600">
                <a:latin typeface="Lexend"/>
                <a:ea typeface="Lexend"/>
                <a:cs typeface="Lexend"/>
                <a:sym typeface="Lexend"/>
              </a:rPr>
              <a:t>Day of the week that most times had a negative return</a:t>
            </a:r>
            <a:endParaRPr sz="1600">
              <a:latin typeface="Lexend"/>
              <a:ea typeface="Lexend"/>
              <a:cs typeface="Lexend"/>
              <a:sym typeface="Lexend"/>
            </a:endParaRPr>
          </a:p>
          <a:p>
            <a:pPr indent="-330200" lvl="0" marL="457200" rtl="0" algn="l">
              <a:spcBef>
                <a:spcPts val="0"/>
              </a:spcBef>
              <a:spcAft>
                <a:spcPts val="0"/>
              </a:spcAft>
              <a:buSzPts val="1600"/>
              <a:buFont typeface="Lexend"/>
              <a:buChar char="●"/>
            </a:pPr>
            <a:r>
              <a:rPr lang="en-US" sz="1600">
                <a:latin typeface="Lexend"/>
                <a:ea typeface="Lexend"/>
                <a:cs typeface="Lexend"/>
                <a:sym typeface="Lexend"/>
              </a:rPr>
              <a:t>Day of the week that most times had a positive return</a:t>
            </a:r>
            <a:endParaRPr sz="1600">
              <a:latin typeface="Lexend"/>
              <a:ea typeface="Lexend"/>
              <a:cs typeface="Lexend"/>
              <a:sym typeface="Lexend"/>
            </a:endParaRPr>
          </a:p>
          <a:p>
            <a:pPr indent="-330200" lvl="0" marL="457200" rtl="0" algn="l">
              <a:spcBef>
                <a:spcPts val="0"/>
              </a:spcBef>
              <a:spcAft>
                <a:spcPts val="0"/>
              </a:spcAft>
              <a:buSzPts val="1600"/>
              <a:buFont typeface="Lexend"/>
              <a:buChar char="●"/>
            </a:pPr>
            <a:r>
              <a:rPr lang="en-US" sz="1600">
                <a:latin typeface="Lexend"/>
                <a:ea typeface="Lexend"/>
                <a:cs typeface="Lexend"/>
                <a:sym typeface="Lexend"/>
              </a:rPr>
              <a:t>20 worst days for the market since 2000</a:t>
            </a:r>
            <a:endParaRPr sz="1600">
              <a:latin typeface="Lexend"/>
              <a:ea typeface="Lexend"/>
              <a:cs typeface="Lexend"/>
              <a:sym typeface="Lexend"/>
            </a:endParaRPr>
          </a:p>
          <a:p>
            <a:pPr indent="-330200" lvl="0" marL="457200" rtl="0" algn="l">
              <a:spcBef>
                <a:spcPts val="0"/>
              </a:spcBef>
              <a:spcAft>
                <a:spcPts val="0"/>
              </a:spcAft>
              <a:buSzPts val="1600"/>
              <a:buFont typeface="Lexend"/>
              <a:buChar char="●"/>
            </a:pPr>
            <a:r>
              <a:rPr lang="en-US" sz="1600">
                <a:latin typeface="Lexend"/>
                <a:ea typeface="Lexend"/>
                <a:cs typeface="Lexend"/>
                <a:sym typeface="Lexend"/>
              </a:rPr>
              <a:t>Months that contained most negative return days</a:t>
            </a:r>
            <a:endParaRPr sz="1600">
              <a:latin typeface="Lexend"/>
              <a:ea typeface="Lexend"/>
              <a:cs typeface="Lexend"/>
              <a:sym typeface="Lexend"/>
            </a:endParaRPr>
          </a:p>
          <a:p>
            <a:pPr indent="-330200" lvl="0" marL="457200" rtl="0" algn="l">
              <a:spcBef>
                <a:spcPts val="0"/>
              </a:spcBef>
              <a:spcAft>
                <a:spcPts val="0"/>
              </a:spcAft>
              <a:buSzPts val="1600"/>
              <a:buFont typeface="Lexend"/>
              <a:buChar char="●"/>
            </a:pPr>
            <a:r>
              <a:rPr lang="en-US" sz="1600">
                <a:latin typeface="Lexend"/>
                <a:ea typeface="Lexend"/>
                <a:cs typeface="Lexend"/>
                <a:sym typeface="Lexend"/>
              </a:rPr>
              <a:t>Months that contained most positive return days</a:t>
            </a:r>
            <a:endParaRPr sz="1600">
              <a:latin typeface="Lexend"/>
              <a:ea typeface="Lexend"/>
              <a:cs typeface="Lexend"/>
              <a:sym typeface="Lexen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 name="Shape 100"/>
        <p:cNvGrpSpPr/>
        <p:nvPr/>
      </p:nvGrpSpPr>
      <p:grpSpPr>
        <a:xfrm>
          <a:off x="0" y="0"/>
          <a:ext cx="0" cy="0"/>
          <a:chOff x="0" y="0"/>
          <a:chExt cx="0" cy="0"/>
        </a:xfrm>
      </p:grpSpPr>
      <p:sp>
        <p:nvSpPr>
          <p:cNvPr id="101" name="Google Shape;101;p17"/>
          <p:cNvSpPr txBox="1"/>
          <p:nvPr>
            <p:ph idx="12" type="sldNum"/>
          </p:nvPr>
        </p:nvSpPr>
        <p:spPr>
          <a:xfrm>
            <a:off x="8614972" y="6015223"/>
            <a:ext cx="2743200" cy="401700"/>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102" name="Google Shape;102;p17"/>
          <p:cNvSpPr txBox="1"/>
          <p:nvPr/>
        </p:nvSpPr>
        <p:spPr>
          <a:xfrm>
            <a:off x="828068" y="538650"/>
            <a:ext cx="10530114"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b="1" lang="en-US" sz="4000">
                <a:solidFill>
                  <a:srgbClr val="005493"/>
                </a:solidFill>
                <a:latin typeface="Lexend"/>
                <a:ea typeface="Lexend"/>
                <a:cs typeface="Lexend"/>
                <a:sym typeface="Lexend"/>
              </a:rPr>
              <a:t>Introduction</a:t>
            </a:r>
            <a:endParaRPr b="1" sz="4000">
              <a:solidFill>
                <a:srgbClr val="005493"/>
              </a:solidFill>
              <a:latin typeface="Lexend"/>
              <a:ea typeface="Lexend"/>
              <a:cs typeface="Lexend"/>
              <a:sym typeface="Lexend"/>
            </a:endParaRPr>
          </a:p>
        </p:txBody>
      </p:sp>
      <p:sp>
        <p:nvSpPr>
          <p:cNvPr id="103" name="Google Shape;103;p17"/>
          <p:cNvSpPr txBox="1"/>
          <p:nvPr/>
        </p:nvSpPr>
        <p:spPr>
          <a:xfrm>
            <a:off x="828075" y="2656075"/>
            <a:ext cx="10830300" cy="1898400"/>
          </a:xfrm>
          <a:prstGeom prst="rect">
            <a:avLst/>
          </a:prstGeom>
          <a:noFill/>
          <a:ln>
            <a:noFill/>
          </a:ln>
        </p:spPr>
        <p:txBody>
          <a:bodyPr anchorCtr="0" anchor="t" bIns="45700" lIns="91425" spcFirstLastPara="1" rIns="91425" wrap="square" tIns="45700">
            <a:normAutofit lnSpcReduction="10000"/>
          </a:bodyPr>
          <a:lstStyle/>
          <a:p>
            <a:pPr indent="0" lvl="0" marL="0" marR="0" rtl="0" algn="l">
              <a:lnSpc>
                <a:spcPct val="90000"/>
              </a:lnSpc>
              <a:spcBef>
                <a:spcPts val="0"/>
              </a:spcBef>
              <a:spcAft>
                <a:spcPts val="0"/>
              </a:spcAft>
              <a:buNone/>
            </a:pPr>
            <a:r>
              <a:rPr lang="en-US" sz="2400">
                <a:solidFill>
                  <a:srgbClr val="292929"/>
                </a:solidFill>
                <a:latin typeface="Lexend"/>
                <a:ea typeface="Lexend"/>
                <a:cs typeface="Lexend"/>
                <a:sym typeface="Lexend"/>
              </a:rPr>
              <a:t>Is monday really the worst day for the stock market? A lot of people say that it is. The goal of this project is to find that out, and if it really is the worse by how much.</a:t>
            </a:r>
            <a:endParaRPr sz="2400">
              <a:solidFill>
                <a:srgbClr val="292929"/>
              </a:solidFill>
              <a:latin typeface="Lexend"/>
              <a:ea typeface="Lexend"/>
              <a:cs typeface="Lexend"/>
              <a:sym typeface="Lexend"/>
            </a:endParaRPr>
          </a:p>
          <a:p>
            <a:pPr indent="0" lvl="0" marL="0" marR="0" rtl="0" algn="l">
              <a:lnSpc>
                <a:spcPct val="90000"/>
              </a:lnSpc>
              <a:spcBef>
                <a:spcPts val="0"/>
              </a:spcBef>
              <a:spcAft>
                <a:spcPts val="0"/>
              </a:spcAft>
              <a:buNone/>
            </a:pPr>
            <a:r>
              <a:rPr lang="en-US" sz="2400">
                <a:solidFill>
                  <a:srgbClr val="292929"/>
                </a:solidFill>
                <a:latin typeface="Lexend"/>
                <a:ea typeface="Lexend"/>
                <a:cs typeface="Lexend"/>
                <a:sym typeface="Lexend"/>
              </a:rPr>
              <a:t>This research analyzed S&amp;P 500 data, which is an index that tracks the 500 biggest companies in the US stock market. The data used in the project starts in the first trading day of the year 2000.</a:t>
            </a:r>
            <a:endParaRPr sz="2400">
              <a:solidFill>
                <a:srgbClr val="292929"/>
              </a:solidFill>
              <a:latin typeface="Lexend"/>
              <a:ea typeface="Lexend"/>
              <a:cs typeface="Lexend"/>
              <a:sym typeface="Lexe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1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09" name="Google Shape;109;p1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b="1" lang="en-US" sz="4000">
                <a:solidFill>
                  <a:srgbClr val="005493"/>
                </a:solidFill>
                <a:latin typeface="Lexend"/>
                <a:ea typeface="Lexend"/>
                <a:cs typeface="Lexend"/>
                <a:sym typeface="Lexend"/>
              </a:rPr>
              <a:t>Positive, negative and neutral days</a:t>
            </a:r>
            <a:endParaRPr b="1" sz="4000">
              <a:solidFill>
                <a:srgbClr val="005493"/>
              </a:solidFill>
              <a:latin typeface="Lexend"/>
              <a:ea typeface="Lexend"/>
              <a:cs typeface="Lexend"/>
              <a:sym typeface="Lexend"/>
            </a:endParaRPr>
          </a:p>
        </p:txBody>
      </p:sp>
      <p:pic>
        <p:nvPicPr>
          <p:cNvPr id="110" name="Google Shape;110;p18"/>
          <p:cNvPicPr preferRelativeResize="0"/>
          <p:nvPr/>
        </p:nvPicPr>
        <p:blipFill>
          <a:blip r:embed="rId4">
            <a:alphaModFix/>
          </a:blip>
          <a:stretch>
            <a:fillRect/>
          </a:stretch>
        </p:blipFill>
        <p:spPr>
          <a:xfrm>
            <a:off x="770000" y="1536875"/>
            <a:ext cx="5253500" cy="4889044"/>
          </a:xfrm>
          <a:prstGeom prst="rect">
            <a:avLst/>
          </a:prstGeom>
          <a:noFill/>
          <a:ln cap="flat" cmpd="sng" w="38100">
            <a:solidFill>
              <a:srgbClr val="005493"/>
            </a:solidFill>
            <a:prstDash val="solid"/>
            <a:round/>
            <a:headEnd len="sm" w="sm" type="none"/>
            <a:tailEnd len="sm" w="sm" type="none"/>
          </a:ln>
        </p:spPr>
      </p:pic>
      <p:sp>
        <p:nvSpPr>
          <p:cNvPr id="111" name="Google Shape;111;p18"/>
          <p:cNvSpPr txBox="1"/>
          <p:nvPr/>
        </p:nvSpPr>
        <p:spPr>
          <a:xfrm>
            <a:off x="6340450" y="3090450"/>
            <a:ext cx="5728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Lexend"/>
                <a:ea typeface="Lexend"/>
                <a:cs typeface="Lexend"/>
                <a:sym typeface="Lexend"/>
              </a:rPr>
              <a:t>Out of the days observed 53% had positive returns, 46.3% had negative returns and 0.7% were neutral.</a:t>
            </a:r>
            <a:endParaRPr sz="2000">
              <a:latin typeface="Lexend"/>
              <a:ea typeface="Lexend"/>
              <a:cs typeface="Lexend"/>
              <a:sym typeface="Lexe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5" name="Shape 115"/>
        <p:cNvGrpSpPr/>
        <p:nvPr/>
      </p:nvGrpSpPr>
      <p:grpSpPr>
        <a:xfrm>
          <a:off x="0" y="0"/>
          <a:ext cx="0" cy="0"/>
          <a:chOff x="0" y="0"/>
          <a:chExt cx="0" cy="0"/>
        </a:xfrm>
      </p:grpSpPr>
      <p:sp>
        <p:nvSpPr>
          <p:cNvPr id="116" name="Google Shape;116;p1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b="1" lang="en-US" sz="4000">
                <a:solidFill>
                  <a:srgbClr val="005493"/>
                </a:solidFill>
                <a:latin typeface="Lexend"/>
                <a:ea typeface="Lexend"/>
                <a:cs typeface="Lexend"/>
                <a:sym typeface="Lexend"/>
              </a:rPr>
              <a:t>S&amp;P 500 growth since 2000</a:t>
            </a:r>
            <a:endParaRPr b="1">
              <a:solidFill>
                <a:srgbClr val="005493"/>
              </a:solidFill>
              <a:latin typeface="Lexend"/>
              <a:ea typeface="Lexend"/>
              <a:cs typeface="Lexend"/>
              <a:sym typeface="Lexend"/>
            </a:endParaRPr>
          </a:p>
        </p:txBody>
      </p:sp>
      <p:pic>
        <p:nvPicPr>
          <p:cNvPr id="117" name="Google Shape;117;p19"/>
          <p:cNvPicPr preferRelativeResize="0"/>
          <p:nvPr/>
        </p:nvPicPr>
        <p:blipFill>
          <a:blip r:embed="rId4">
            <a:alphaModFix/>
          </a:blip>
          <a:stretch>
            <a:fillRect/>
          </a:stretch>
        </p:blipFill>
        <p:spPr>
          <a:xfrm>
            <a:off x="770000" y="1518075"/>
            <a:ext cx="6674526" cy="5151650"/>
          </a:xfrm>
          <a:prstGeom prst="rect">
            <a:avLst/>
          </a:prstGeom>
          <a:noFill/>
          <a:ln cap="flat" cmpd="sng" w="38100">
            <a:solidFill>
              <a:schemeClr val="dk2"/>
            </a:solidFill>
            <a:prstDash val="solid"/>
            <a:round/>
            <a:headEnd len="sm" w="sm" type="none"/>
            <a:tailEnd len="sm" w="sm" type="none"/>
          </a:ln>
        </p:spPr>
      </p:pic>
      <p:sp>
        <p:nvSpPr>
          <p:cNvPr id="118" name="Google Shape;118;p19"/>
          <p:cNvSpPr txBox="1"/>
          <p:nvPr/>
        </p:nvSpPr>
        <p:spPr>
          <a:xfrm>
            <a:off x="7697150" y="1911725"/>
            <a:ext cx="42888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Lexend"/>
                <a:ea typeface="Lexend"/>
                <a:cs typeface="Lexend"/>
                <a:sym typeface="Lexend"/>
              </a:rPr>
              <a:t>Even though 46.3% of the days had a negative return the index still performed really well, it grew almost 300%.</a:t>
            </a:r>
            <a:endParaRPr sz="2000">
              <a:latin typeface="Lexend"/>
              <a:ea typeface="Lexend"/>
              <a:cs typeface="Lexend"/>
              <a:sym typeface="Lexe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2" name="Shape 122"/>
        <p:cNvGrpSpPr/>
        <p:nvPr/>
      </p:nvGrpSpPr>
      <p:grpSpPr>
        <a:xfrm>
          <a:off x="0" y="0"/>
          <a:ext cx="0" cy="0"/>
          <a:chOff x="0" y="0"/>
          <a:chExt cx="0" cy="0"/>
        </a:xfrm>
      </p:grpSpPr>
      <p:sp>
        <p:nvSpPr>
          <p:cNvPr id="123" name="Google Shape;123;p2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05493"/>
              </a:buClr>
              <a:buSzPct val="100000"/>
              <a:buFont typeface="IBM Plex Mono SemiBold"/>
              <a:buNone/>
            </a:pPr>
            <a:r>
              <a:t/>
            </a:r>
            <a:endParaRPr sz="4000">
              <a:solidFill>
                <a:srgbClr val="1C7DDB"/>
              </a:solidFill>
              <a:latin typeface="Arial"/>
              <a:ea typeface="Arial"/>
              <a:cs typeface="Arial"/>
              <a:sym typeface="Arial"/>
            </a:endParaRPr>
          </a:p>
        </p:txBody>
      </p:sp>
      <p:sp>
        <p:nvSpPr>
          <p:cNvPr id="124" name="Google Shape;124;p20"/>
          <p:cNvSpPr txBox="1"/>
          <p:nvPr/>
        </p:nvSpPr>
        <p:spPr>
          <a:xfrm>
            <a:off x="922411" y="691050"/>
            <a:ext cx="10515600" cy="549049"/>
          </a:xfrm>
          <a:prstGeom prst="rect">
            <a:avLst/>
          </a:prstGeom>
          <a:noFill/>
          <a:ln>
            <a:noFill/>
          </a:ln>
        </p:spPr>
        <p:txBody>
          <a:bodyPr anchorCtr="0" anchor="ctr" bIns="45700" lIns="91425" spcFirstLastPara="1" rIns="91425" wrap="square" tIns="45700">
            <a:normAutofit fontScale="70000"/>
          </a:bodyPr>
          <a:lstStyle/>
          <a:p>
            <a:pPr indent="0" lvl="0" marL="0" marR="0" rtl="0" algn="l">
              <a:lnSpc>
                <a:spcPct val="90000"/>
              </a:lnSpc>
              <a:spcBef>
                <a:spcPts val="0"/>
              </a:spcBef>
              <a:spcAft>
                <a:spcPts val="0"/>
              </a:spcAft>
              <a:buClr>
                <a:srgbClr val="0B49CB"/>
              </a:buClr>
              <a:buSzPct val="100000"/>
              <a:buFont typeface="Arial"/>
              <a:buNone/>
            </a:pPr>
            <a:r>
              <a:rPr b="1" lang="en-US" sz="4000">
                <a:solidFill>
                  <a:srgbClr val="005493"/>
                </a:solidFill>
                <a:latin typeface="Lexend"/>
                <a:ea typeface="Lexend"/>
                <a:cs typeface="Lexend"/>
                <a:sym typeface="Lexend"/>
              </a:rPr>
              <a:t>Count of positive and negative days (Day of the week)</a:t>
            </a:r>
            <a:endParaRPr b="1" sz="4000">
              <a:solidFill>
                <a:srgbClr val="005493"/>
              </a:solidFill>
              <a:latin typeface="Lexend"/>
              <a:ea typeface="Lexend"/>
              <a:cs typeface="Lexend"/>
              <a:sym typeface="Lexend"/>
            </a:endParaRPr>
          </a:p>
        </p:txBody>
      </p:sp>
      <p:pic>
        <p:nvPicPr>
          <p:cNvPr id="125" name="Google Shape;125;p20"/>
          <p:cNvPicPr preferRelativeResize="0"/>
          <p:nvPr/>
        </p:nvPicPr>
        <p:blipFill>
          <a:blip r:embed="rId4">
            <a:alphaModFix/>
          </a:blip>
          <a:stretch>
            <a:fillRect/>
          </a:stretch>
        </p:blipFill>
        <p:spPr>
          <a:xfrm>
            <a:off x="1167725" y="1616082"/>
            <a:ext cx="4120474" cy="3232167"/>
          </a:xfrm>
          <a:prstGeom prst="rect">
            <a:avLst/>
          </a:prstGeom>
          <a:noFill/>
          <a:ln cap="flat" cmpd="sng" w="38100">
            <a:solidFill>
              <a:schemeClr val="dk2"/>
            </a:solidFill>
            <a:prstDash val="solid"/>
            <a:round/>
            <a:headEnd len="sm" w="sm" type="none"/>
            <a:tailEnd len="sm" w="sm" type="none"/>
          </a:ln>
        </p:spPr>
      </p:pic>
      <p:pic>
        <p:nvPicPr>
          <p:cNvPr id="126" name="Google Shape;126;p20"/>
          <p:cNvPicPr preferRelativeResize="0"/>
          <p:nvPr/>
        </p:nvPicPr>
        <p:blipFill>
          <a:blip r:embed="rId5">
            <a:alphaModFix/>
          </a:blip>
          <a:stretch>
            <a:fillRect/>
          </a:stretch>
        </p:blipFill>
        <p:spPr>
          <a:xfrm>
            <a:off x="6782575" y="1616075"/>
            <a:ext cx="4120474" cy="3232175"/>
          </a:xfrm>
          <a:prstGeom prst="rect">
            <a:avLst/>
          </a:prstGeom>
          <a:noFill/>
          <a:ln cap="flat" cmpd="sng" w="38100">
            <a:solidFill>
              <a:schemeClr val="dk2"/>
            </a:solidFill>
            <a:prstDash val="solid"/>
            <a:round/>
            <a:headEnd len="sm" w="sm" type="none"/>
            <a:tailEnd len="sm" w="sm" type="none"/>
          </a:ln>
        </p:spPr>
      </p:pic>
      <p:sp>
        <p:nvSpPr>
          <p:cNvPr id="127" name="Google Shape;127;p20"/>
          <p:cNvSpPr txBox="1"/>
          <p:nvPr/>
        </p:nvSpPr>
        <p:spPr>
          <a:xfrm>
            <a:off x="1167725" y="5304050"/>
            <a:ext cx="4281300" cy="12930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US" sz="1800">
                <a:latin typeface="Lexend"/>
                <a:ea typeface="Lexend"/>
                <a:cs typeface="Lexend"/>
                <a:sym typeface="Lexend"/>
              </a:rPr>
              <a:t>These are the days with more positive return occurrences, Thursday had most of the positive return days.</a:t>
            </a:r>
            <a:endParaRPr sz="1800">
              <a:latin typeface="Lexend"/>
              <a:ea typeface="Lexend"/>
              <a:cs typeface="Lexend"/>
              <a:sym typeface="Lexend"/>
            </a:endParaRPr>
          </a:p>
        </p:txBody>
      </p:sp>
      <p:sp>
        <p:nvSpPr>
          <p:cNvPr id="128" name="Google Shape;128;p20"/>
          <p:cNvSpPr txBox="1"/>
          <p:nvPr/>
        </p:nvSpPr>
        <p:spPr>
          <a:xfrm>
            <a:off x="6782575" y="5110275"/>
            <a:ext cx="4281300" cy="15699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US" sz="1800">
                <a:latin typeface="Lexend"/>
                <a:ea typeface="Lexend"/>
                <a:cs typeface="Lexend"/>
                <a:sym typeface="Lexend"/>
              </a:rPr>
              <a:t>These are the days with more negative return occurrences, Tuesday had most of the negative return days. </a:t>
            </a:r>
            <a:r>
              <a:rPr lang="en-US" sz="1800">
                <a:latin typeface="Lexend"/>
                <a:ea typeface="Lexend"/>
                <a:cs typeface="Lexend"/>
                <a:sym typeface="Lexend"/>
              </a:rPr>
              <a:t>Monday</a:t>
            </a:r>
            <a:r>
              <a:rPr lang="en-US" sz="1800">
                <a:latin typeface="Lexend"/>
                <a:ea typeface="Lexend"/>
                <a:cs typeface="Lexend"/>
                <a:sym typeface="Lexend"/>
              </a:rPr>
              <a:t> actually had less occurrences than any other day.</a:t>
            </a:r>
            <a:endParaRPr sz="1800">
              <a:latin typeface="Lexend"/>
              <a:ea typeface="Lexend"/>
              <a:cs typeface="Lexend"/>
              <a:sym typeface="Lexen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2" name="Shape 132"/>
        <p:cNvGrpSpPr/>
        <p:nvPr/>
      </p:nvGrpSpPr>
      <p:grpSpPr>
        <a:xfrm>
          <a:off x="0" y="0"/>
          <a:ext cx="0" cy="0"/>
          <a:chOff x="0" y="0"/>
          <a:chExt cx="0" cy="0"/>
        </a:xfrm>
      </p:grpSpPr>
      <p:sp>
        <p:nvSpPr>
          <p:cNvPr id="133" name="Google Shape;133;p2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34" name="Google Shape;134;p2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85000" lnSpcReduction="10000"/>
          </a:bodyPr>
          <a:lstStyle/>
          <a:p>
            <a:pPr indent="0" lvl="0" marL="0" rtl="0" algn="l">
              <a:lnSpc>
                <a:spcPct val="90000"/>
              </a:lnSpc>
              <a:spcBef>
                <a:spcPts val="0"/>
              </a:spcBef>
              <a:spcAft>
                <a:spcPts val="0"/>
              </a:spcAft>
              <a:buClr>
                <a:srgbClr val="0B49CB"/>
              </a:buClr>
              <a:buSzPct val="100000"/>
              <a:buFont typeface="Arial"/>
              <a:buNone/>
            </a:pPr>
            <a:r>
              <a:rPr b="1" lang="en-US" sz="4000">
                <a:solidFill>
                  <a:srgbClr val="005493"/>
                </a:solidFill>
                <a:latin typeface="Lexend"/>
                <a:ea typeface="Lexend"/>
                <a:cs typeface="Lexend"/>
                <a:sym typeface="Lexend"/>
              </a:rPr>
              <a:t>Count of positive and negative days (Month)</a:t>
            </a:r>
            <a:endParaRPr/>
          </a:p>
        </p:txBody>
      </p:sp>
      <p:pic>
        <p:nvPicPr>
          <p:cNvPr id="135" name="Google Shape;135;p21"/>
          <p:cNvPicPr preferRelativeResize="0"/>
          <p:nvPr/>
        </p:nvPicPr>
        <p:blipFill>
          <a:blip r:embed="rId4">
            <a:alphaModFix/>
          </a:blip>
          <a:stretch>
            <a:fillRect/>
          </a:stretch>
        </p:blipFill>
        <p:spPr>
          <a:xfrm>
            <a:off x="1049675" y="1481388"/>
            <a:ext cx="4380150" cy="3729475"/>
          </a:xfrm>
          <a:prstGeom prst="rect">
            <a:avLst/>
          </a:prstGeom>
          <a:noFill/>
          <a:ln cap="flat" cmpd="sng" w="38100">
            <a:solidFill>
              <a:schemeClr val="dk2"/>
            </a:solidFill>
            <a:prstDash val="solid"/>
            <a:round/>
            <a:headEnd len="sm" w="sm" type="none"/>
            <a:tailEnd len="sm" w="sm" type="none"/>
          </a:ln>
        </p:spPr>
      </p:pic>
      <p:pic>
        <p:nvPicPr>
          <p:cNvPr id="136" name="Google Shape;136;p21"/>
          <p:cNvPicPr preferRelativeResize="0"/>
          <p:nvPr/>
        </p:nvPicPr>
        <p:blipFill>
          <a:blip r:embed="rId5">
            <a:alphaModFix/>
          </a:blip>
          <a:stretch>
            <a:fillRect/>
          </a:stretch>
        </p:blipFill>
        <p:spPr>
          <a:xfrm>
            <a:off x="6488450" y="1460738"/>
            <a:ext cx="4380150" cy="3770808"/>
          </a:xfrm>
          <a:prstGeom prst="rect">
            <a:avLst/>
          </a:prstGeom>
          <a:noFill/>
          <a:ln cap="flat" cmpd="sng" w="38100">
            <a:solidFill>
              <a:schemeClr val="dk2"/>
            </a:solidFill>
            <a:prstDash val="solid"/>
            <a:round/>
            <a:headEnd len="sm" w="sm" type="none"/>
            <a:tailEnd len="sm" w="sm" type="none"/>
          </a:ln>
        </p:spPr>
      </p:pic>
      <p:sp>
        <p:nvSpPr>
          <p:cNvPr id="137" name="Google Shape;137;p21"/>
          <p:cNvSpPr txBox="1"/>
          <p:nvPr/>
        </p:nvSpPr>
        <p:spPr>
          <a:xfrm>
            <a:off x="1049675" y="5500900"/>
            <a:ext cx="44823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Lexend"/>
                <a:ea typeface="Lexend"/>
                <a:cs typeface="Lexend"/>
                <a:sym typeface="Lexend"/>
              </a:rPr>
              <a:t>These are the months with more positive return occurrences, August had most of the positive return days.</a:t>
            </a:r>
            <a:endParaRPr/>
          </a:p>
        </p:txBody>
      </p:sp>
      <p:sp>
        <p:nvSpPr>
          <p:cNvPr id="138" name="Google Shape;138;p21"/>
          <p:cNvSpPr txBox="1"/>
          <p:nvPr/>
        </p:nvSpPr>
        <p:spPr>
          <a:xfrm>
            <a:off x="6488450" y="5604600"/>
            <a:ext cx="44823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Lexend"/>
                <a:ea typeface="Lexend"/>
                <a:cs typeface="Lexend"/>
                <a:sym typeface="Lexend"/>
              </a:rPr>
              <a:t>These are the months with more negative return occurrences, May had most of the negative return days.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2" name="Shape 142"/>
        <p:cNvGrpSpPr/>
        <p:nvPr/>
      </p:nvGrpSpPr>
      <p:grpSpPr>
        <a:xfrm>
          <a:off x="0" y="0"/>
          <a:ext cx="0" cy="0"/>
          <a:chOff x="0" y="0"/>
          <a:chExt cx="0" cy="0"/>
        </a:xfrm>
      </p:grpSpPr>
      <p:sp>
        <p:nvSpPr>
          <p:cNvPr id="143" name="Google Shape;143;p2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44" name="Google Shape;144;p2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b="1" lang="en-US" sz="4000">
                <a:solidFill>
                  <a:srgbClr val="005493"/>
                </a:solidFill>
                <a:latin typeface="Lexend"/>
                <a:ea typeface="Lexend"/>
                <a:cs typeface="Lexend"/>
                <a:sym typeface="Lexend"/>
              </a:rPr>
              <a:t>Ranking the worst days for the market</a:t>
            </a:r>
            <a:endParaRPr b="1">
              <a:solidFill>
                <a:srgbClr val="005493"/>
              </a:solidFill>
              <a:latin typeface="Lexend"/>
              <a:ea typeface="Lexend"/>
              <a:cs typeface="Lexend"/>
              <a:sym typeface="Lexend"/>
            </a:endParaRPr>
          </a:p>
        </p:txBody>
      </p:sp>
      <p:pic>
        <p:nvPicPr>
          <p:cNvPr id="145" name="Google Shape;145;p22"/>
          <p:cNvPicPr preferRelativeResize="0"/>
          <p:nvPr/>
        </p:nvPicPr>
        <p:blipFill>
          <a:blip r:embed="rId4">
            <a:alphaModFix/>
          </a:blip>
          <a:stretch>
            <a:fillRect/>
          </a:stretch>
        </p:blipFill>
        <p:spPr>
          <a:xfrm>
            <a:off x="898300" y="1322974"/>
            <a:ext cx="3530149" cy="5465501"/>
          </a:xfrm>
          <a:prstGeom prst="rect">
            <a:avLst/>
          </a:prstGeom>
          <a:noFill/>
          <a:ln cap="flat" cmpd="sng" w="38100">
            <a:solidFill>
              <a:schemeClr val="dk2"/>
            </a:solidFill>
            <a:prstDash val="solid"/>
            <a:round/>
            <a:headEnd len="sm" w="sm" type="none"/>
            <a:tailEnd len="sm" w="sm" type="none"/>
          </a:ln>
        </p:spPr>
      </p:pic>
      <p:sp>
        <p:nvSpPr>
          <p:cNvPr id="146" name="Google Shape;146;p22"/>
          <p:cNvSpPr txBox="1"/>
          <p:nvPr/>
        </p:nvSpPr>
        <p:spPr>
          <a:xfrm>
            <a:off x="4848200" y="2540688"/>
            <a:ext cx="64374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Lexend"/>
                <a:ea typeface="Lexend"/>
                <a:cs typeface="Lexend"/>
                <a:sym typeface="Lexend"/>
              </a:rPr>
              <a:t>This is the list of the 20 days with the greatest </a:t>
            </a:r>
            <a:r>
              <a:rPr lang="en-US" sz="2000">
                <a:latin typeface="Lexend"/>
                <a:ea typeface="Lexend"/>
                <a:cs typeface="Lexend"/>
                <a:sym typeface="Lexend"/>
              </a:rPr>
              <a:t>percentage</a:t>
            </a:r>
            <a:r>
              <a:rPr lang="en-US" sz="2000">
                <a:latin typeface="Lexend"/>
                <a:ea typeface="Lexend"/>
                <a:cs typeface="Lexend"/>
                <a:sym typeface="Lexend"/>
              </a:rPr>
              <a:t> loss. Note that most of these days are from the 2008 financial crisis, the 2020 pandemic period is also present in the list. Between the greatest losses the day of the week with most occurrences is Monday.</a:t>
            </a:r>
            <a:endParaRPr sz="2000">
              <a:latin typeface="Lexend"/>
              <a:ea typeface="Lexend"/>
              <a:cs typeface="Lexend"/>
              <a:sym typeface="Lexen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0" name="Shape 150"/>
        <p:cNvGrpSpPr/>
        <p:nvPr/>
      </p:nvGrpSpPr>
      <p:grpSpPr>
        <a:xfrm>
          <a:off x="0" y="0"/>
          <a:ext cx="0" cy="0"/>
          <a:chOff x="0" y="0"/>
          <a:chExt cx="0" cy="0"/>
        </a:xfrm>
      </p:grpSpPr>
      <p:sp>
        <p:nvSpPr>
          <p:cNvPr id="151" name="Google Shape;151;p2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52" name="Google Shape;152;p2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lnSpcReduction="20000"/>
          </a:bodyPr>
          <a:lstStyle/>
          <a:p>
            <a:pPr indent="0" lvl="0" marL="0" marR="0" rtl="0" algn="l">
              <a:lnSpc>
                <a:spcPct val="90000"/>
              </a:lnSpc>
              <a:spcBef>
                <a:spcPts val="0"/>
              </a:spcBef>
              <a:spcAft>
                <a:spcPts val="0"/>
              </a:spcAft>
              <a:buClr>
                <a:srgbClr val="0B49CB"/>
              </a:buClr>
              <a:buSzPts val="4000"/>
              <a:buFont typeface="Arial"/>
              <a:buNone/>
            </a:pPr>
            <a:r>
              <a:rPr b="1" lang="en-US" sz="4000">
                <a:solidFill>
                  <a:srgbClr val="005493"/>
                </a:solidFill>
                <a:latin typeface="Lexend"/>
                <a:ea typeface="Lexend"/>
                <a:cs typeface="Lexend"/>
                <a:sym typeface="Lexend"/>
              </a:rPr>
              <a:t>Return of the worst days for the market</a:t>
            </a:r>
            <a:endParaRPr b="1" sz="4000">
              <a:solidFill>
                <a:srgbClr val="005493"/>
              </a:solidFill>
              <a:latin typeface="Lexend"/>
              <a:ea typeface="Lexend"/>
              <a:cs typeface="Lexend"/>
              <a:sym typeface="Lexend"/>
            </a:endParaRPr>
          </a:p>
        </p:txBody>
      </p:sp>
      <p:pic>
        <p:nvPicPr>
          <p:cNvPr id="153" name="Google Shape;153;p23"/>
          <p:cNvPicPr preferRelativeResize="0"/>
          <p:nvPr/>
        </p:nvPicPr>
        <p:blipFill>
          <a:blip r:embed="rId4">
            <a:alphaModFix/>
          </a:blip>
          <a:stretch>
            <a:fillRect/>
          </a:stretch>
        </p:blipFill>
        <p:spPr>
          <a:xfrm>
            <a:off x="887950" y="1999131"/>
            <a:ext cx="5208050" cy="3873318"/>
          </a:xfrm>
          <a:prstGeom prst="rect">
            <a:avLst/>
          </a:prstGeom>
          <a:noFill/>
          <a:ln cap="flat" cmpd="sng" w="38100">
            <a:solidFill>
              <a:schemeClr val="dk2"/>
            </a:solidFill>
            <a:prstDash val="solid"/>
            <a:round/>
            <a:headEnd len="sm" w="sm" type="none"/>
            <a:tailEnd len="sm" w="sm" type="none"/>
          </a:ln>
        </p:spPr>
      </p:pic>
      <p:sp>
        <p:nvSpPr>
          <p:cNvPr id="154" name="Google Shape;154;p23"/>
          <p:cNvSpPr txBox="1"/>
          <p:nvPr/>
        </p:nvSpPr>
        <p:spPr>
          <a:xfrm>
            <a:off x="6485050" y="2382700"/>
            <a:ext cx="53247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Lexend"/>
                <a:ea typeface="Lexend"/>
                <a:cs typeface="Lexend"/>
                <a:sym typeface="Lexend"/>
              </a:rPr>
              <a:t>Adding the losses of the 20 worst days of the period we can see that in fact monday had greater losses.</a:t>
            </a:r>
            <a:endParaRPr sz="2600">
              <a:latin typeface="Lexend"/>
              <a:ea typeface="Lexend"/>
              <a:cs typeface="Lexend"/>
              <a:sym typeface="Lexen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